
<file path=[Content_Types].xml><?xml version="1.0" encoding="utf-8"?>
<Types xmlns="http://schemas.openxmlformats.org/package/2006/content-types"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5"/>
  </p:notesMasterIdLst>
  <p:sldIdLst>
    <p:sldId id="256" r:id="rId5"/>
    <p:sldId id="257" r:id="rId6"/>
    <p:sldId id="263" r:id="rId7"/>
    <p:sldId id="259" r:id="rId8"/>
    <p:sldId id="264" r:id="rId9"/>
    <p:sldId id="258" r:id="rId10"/>
    <p:sldId id="265" r:id="rId11"/>
    <p:sldId id="260" r:id="rId12"/>
    <p:sldId id="266" r:id="rId13"/>
    <p:sldId id="267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42B58D3-27AA-1A45-C05B-FF414D27A8F0}" v="1070" dt="2020-09-24T17:08:31.012"/>
    <p1510:client id="{36EA29CB-001D-DB35-78CC-1B91A6649AD3}" v="616" dt="2020-09-24T17:02:04.800"/>
    <p1510:client id="{64D4AD87-A332-46DE-A7A8-7D79CEAEAA78}" v="2904" dt="2020-09-24T17:01:03.129"/>
    <p1510:client id="{76222E15-EA72-4C9C-A177-004D7829C430}" v="5" dt="2020-09-24T17:24:52.807"/>
    <p1510:client id="{7F4C1604-A1B3-3E78-7B56-65148FB20D35}" v="4" dt="2020-09-24T17:30:09.526"/>
    <p1510:client id="{FB045127-9E6C-4BFC-A130-4C40A2D1D7B2}" v="28" dt="2020-09-24T17:56:01.95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20" d="100"/>
          <a:sy n="120" d="100"/>
        </p:scale>
        <p:origin x="19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A05AE0-B4B5-4B31-B958-3E2FB930334E}" type="datetimeFigureOut">
              <a:rPr lang="en-US"/>
              <a:t>9/24/2020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AAB5DE-D1BB-4760-89B9-8E50E07BB504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1715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1. checking null values, duplicates, splitting date time</a:t>
            </a:r>
          </a:p>
          <a:p>
            <a:r>
              <a:rPr lang="en-US">
                <a:cs typeface="Calibri"/>
              </a:rPr>
              <a:t>To reduce loss </a:t>
            </a:r>
            <a:r>
              <a:rPr lang="en-US" err="1">
                <a:cs typeface="Calibri"/>
              </a:rPr>
              <a:t>functiona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nd</a:t>
            </a:r>
            <a:r>
              <a:rPr lang="en-US">
                <a:cs typeface="Calibri"/>
              </a:rPr>
              <a:t> improve model accuracy, we tuned the model parameters which are order of the model</a:t>
            </a: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AAB5DE-D1BB-4760-89B9-8E50E07BB504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4894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AAB5DE-D1BB-4760-89B9-8E50E07BB50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141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7C9FA8-81B9-49D6-9C39-E4B209268C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3F1A2D6-6924-4C0A-91B2-902FB5C154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2F290B-96B3-4D97-8826-FE47CF3470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9EF4F-00F1-4EDB-A992-1B7C5A916ABE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DC085A-3DB5-451B-B267-F57BAB010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539D15-487B-4C71-9EF9-BB64C22CD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1E621-E417-4DD6-B279-7E40739176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1488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D52B5E-20E7-448D-BB31-01A04F82C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24F7CD-F369-482F-9313-FD4BC7785C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2669B7-8E8F-4123-9DDD-9B3B51F620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9EF4F-00F1-4EDB-A992-1B7C5A916ABE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48C8C3-A37F-4E04-8963-8659C16DF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5F4582-B2CA-41D7-8210-BC4A8EAA5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1E621-E417-4DD6-B279-7E40739176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046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10FE135-AA9B-47A0-8296-124E4F376BA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F386C69-3DBC-4D02-8E20-8E3EF8380F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702608-EDE3-4F73-BE87-424947B78F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9EF4F-00F1-4EDB-A992-1B7C5A916ABE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458380-BF23-4122-9D7E-442D9E5075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586CD1-F2E2-4309-838D-153163CD8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1E621-E417-4DD6-B279-7E40739176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5265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ED6F19-D017-420D-AF7F-516001B8DA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C60416-266D-4EE6-9665-DCF93D4C53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9C5B49-1B26-44DC-9466-1DF3468C19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9EF4F-00F1-4EDB-A992-1B7C5A916ABE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0CDFE4-3EF6-48C6-AFC0-405BB1CACA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6019D3-441A-4991-9AD7-5D4899899B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1E621-E417-4DD6-B279-7E40739176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774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C166B-E03F-48FA-8ABA-BDE498BD6C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F0B342-5DB8-43C7-8049-B2282DB6B3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9CDA90-D066-4157-9E2A-0264CCF018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9EF4F-00F1-4EDB-A992-1B7C5A916ABE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DC6810-A90C-4879-BC02-1DDA83AF6C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10E5FB-48C3-4B19-A2B6-AC1E5351A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1E621-E417-4DD6-B279-7E40739176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4687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C79E9E-4CD2-4490-BAED-843983580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08D226-5CA2-400C-BC53-03B7531521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5F9AC1-9141-4123-9DE4-04414B8AD7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A18473-A527-4820-BB39-53FF574422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9EF4F-00F1-4EDB-A992-1B7C5A916ABE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365789-A4A7-449A-97D1-99844AF263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F7082A-E7FD-4817-9BEF-AFE6CE7E66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1E621-E417-4DD6-B279-7E40739176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973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00A4A4-3CE5-4BD9-9271-2DB1B4E8B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590729-86C5-4494-BDBD-8A3C7EBF71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443E3D-AA4F-471B-8485-5407C7713D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3B6DE65-E499-4837-9056-E1F4088384F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94AFFC8-EC34-4C71-B0E1-7C10056E51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ECAAEDE-62CA-4F73-9873-7B9683398D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9EF4F-00F1-4EDB-A992-1B7C5A916ABE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D47AE20-4D68-4DC0-93AC-11AD7059E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0590608-3B3F-4795-8B70-2AD63EA2BA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1E621-E417-4DD6-B279-7E40739176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9078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3CC08-3CB5-4AE3-A70A-85FA1D171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CFA4CA6-59AB-4979-8858-B8BDFE2F79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9EF4F-00F1-4EDB-A992-1B7C5A916ABE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B0D09D-4FBF-4176-9859-2AFBF6136C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1B5817-6815-4602-99D8-E85A8C7030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1E621-E417-4DD6-B279-7E40739176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6890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3F8584A-E0BB-4885-AABF-2C1F32A5AD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9EF4F-00F1-4EDB-A992-1B7C5A916ABE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B5AD905-61DD-47EE-9539-A7DEDE94A2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32CB4F-6522-44E1-81A3-1A0C91CC9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1E621-E417-4DD6-B279-7E40739176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0730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20BA04-A4EB-420A-979E-9B640020EE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011BE3-824A-43FD-939F-262A98BF14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EBF0E9-5FFE-49FC-A6D3-0CE9BCE4D0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B070D3-E983-4369-82C4-82388DBF7A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9EF4F-00F1-4EDB-A992-1B7C5A916ABE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95AFBC-3C62-42C6-A954-2A037E260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90BD3C-B99D-422F-8845-BD6529BFA1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1E621-E417-4DD6-B279-7E40739176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3433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2D8CC3-AC99-43F4-BFF4-DC9EA04E1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0C0CF31-D5FC-4583-BD3C-8B7226947AF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56C0CE-1E90-4AC4-85D6-C8A48B6B04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B17CC5-549A-4272-975B-E2587185F9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9EF4F-00F1-4EDB-A992-1B7C5A916ABE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602370-456B-41FD-B262-2BFFD2255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56A56A-48DD-437B-BC72-C6D1992B7F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1E621-E417-4DD6-B279-7E40739176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8594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8352E0-98DF-4665-A355-19543BFF0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B8EB2C-4E2D-4FB3-8356-AD915C7F12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18F42-6A11-44F3-850D-1F7A32C3E4C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59EF4F-00F1-4EDB-A992-1B7C5A916ABE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F0D22F-3DBE-4AF9-8A9A-46C26E8294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A583D5-B316-4F73-B7DD-2802812CB5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1E621-E417-4DD6-B279-7E40739176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7254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1.png"/><Relationship Id="rId5" Type="http://schemas.openxmlformats.org/officeDocument/2006/relationships/image" Target="../media/image23.png"/><Relationship Id="rId4" Type="http://schemas.openxmlformats.org/officeDocument/2006/relationships/notesSlide" Target="../notesSlides/notesSlide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8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5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2.pn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40DA0E-8BF1-4C6E-8519-01EC1956C7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67774" y="446627"/>
            <a:ext cx="9144000" cy="2387600"/>
          </a:xfrm>
        </p:spPr>
        <p:txBody>
          <a:bodyPr/>
          <a:lstStyle/>
          <a:p>
            <a:r>
              <a:rPr lang="en-US"/>
              <a:t>WhyR2020 -Hackathon 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E78BDB-5132-4DEE-98BF-FC41E17539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041322"/>
            <a:ext cx="9144000" cy="2216478"/>
          </a:xfrm>
        </p:spPr>
        <p:txBody>
          <a:bodyPr vert="horz" lIns="91440" tIns="45720" rIns="91440" bIns="45720" rtlCol="0" anchor="t">
            <a:normAutofit fontScale="70000" lnSpcReduction="20000"/>
          </a:bodyPr>
          <a:lstStyle/>
          <a:p>
            <a:r>
              <a:rPr lang="en-US" sz="3200"/>
              <a:t>Challenge 1-Warm up Predictions</a:t>
            </a:r>
          </a:p>
          <a:p>
            <a:r>
              <a:rPr lang="en-US" sz="3200">
                <a:cs typeface="Calibri"/>
              </a:rPr>
              <a:t>Team members:</a:t>
            </a:r>
          </a:p>
          <a:p>
            <a:r>
              <a:rPr lang="en-US" sz="3200">
                <a:cs typeface="Calibri"/>
              </a:rPr>
              <a:t>Nimeelitha Akkiraju</a:t>
            </a:r>
          </a:p>
          <a:p>
            <a:r>
              <a:rPr lang="en-US" sz="3200">
                <a:cs typeface="Calibri"/>
              </a:rPr>
              <a:t>Sai </a:t>
            </a:r>
            <a:r>
              <a:rPr lang="en-US" sz="3200" err="1">
                <a:cs typeface="Calibri"/>
              </a:rPr>
              <a:t>Satyashree</a:t>
            </a:r>
            <a:r>
              <a:rPr lang="en-US" sz="3200">
                <a:cs typeface="Calibri"/>
              </a:rPr>
              <a:t> </a:t>
            </a:r>
            <a:r>
              <a:rPr lang="en-US" sz="3200" err="1">
                <a:cs typeface="Calibri"/>
              </a:rPr>
              <a:t>Vallamkonda</a:t>
            </a:r>
            <a:endParaRPr lang="en-US" sz="3200">
              <a:cs typeface="Calibri"/>
            </a:endParaRPr>
          </a:p>
          <a:p>
            <a:r>
              <a:rPr lang="en-US" sz="3200">
                <a:cs typeface="Calibri"/>
              </a:rPr>
              <a:t>Keerthi Bojja</a:t>
            </a:r>
          </a:p>
          <a:p>
            <a:r>
              <a:rPr lang="en-US" sz="3200">
                <a:cs typeface="Calibri"/>
              </a:rPr>
              <a:t> Punar Singh Johar</a:t>
            </a:r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611E41B4-3BDC-484B-872B-69C52DE826F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50720" y="541122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7741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312"/>
    </mc:Choice>
    <mc:Fallback>
      <p:transition spd="slow" advTm="233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31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9A793-685E-4F29-91C2-387122C6A1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Final Results</a:t>
            </a:r>
          </a:p>
        </p:txBody>
      </p:sp>
      <p:pic>
        <p:nvPicPr>
          <p:cNvPr id="4" name="Picture 4" descr="A picture containing indoor, bird&#10;&#10;Description automatically generated">
            <a:extLst>
              <a:ext uri="{FF2B5EF4-FFF2-40B4-BE49-F238E27FC236}">
                <a16:creationId xmlns:a16="http://schemas.microsoft.com/office/drawing/2014/main" id="{CC39ED5A-2961-42A0-9BD8-F40E15DFA9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1172519" y="2544285"/>
            <a:ext cx="8829675" cy="933450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3E09178-C9EE-4F65-B743-709CB418AAB3}"/>
              </a:ext>
            </a:extLst>
          </p:cNvPr>
          <p:cNvSpPr txBox="1"/>
          <p:nvPr/>
        </p:nvSpPr>
        <p:spPr>
          <a:xfrm>
            <a:off x="1173192" y="2078966"/>
            <a:ext cx="2743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/>
              <a:t>Cost Function -</a:t>
            </a:r>
            <a:endParaRPr lang="en-US" sz="2400"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AC2EFF-31DC-45A0-AF33-B3FD6AAE1A06}"/>
              </a:ext>
            </a:extLst>
          </p:cNvPr>
          <p:cNvSpPr txBox="1"/>
          <p:nvPr/>
        </p:nvSpPr>
        <p:spPr>
          <a:xfrm>
            <a:off x="1172294" y="3889615"/>
            <a:ext cx="7826991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Adding the MAE values from above results:</a:t>
            </a:r>
            <a:endParaRPr lang="en-US"/>
          </a:p>
          <a:p>
            <a:r>
              <a:rPr lang="en-US">
                <a:cs typeface="Calibri" panose="020F0502020204030204"/>
              </a:rPr>
              <a:t>0.6646217+0.111516+0.3741403</a:t>
            </a:r>
          </a:p>
          <a:p>
            <a:endParaRPr lang="en-US"/>
          </a:p>
          <a:p>
            <a:r>
              <a:rPr lang="en-US"/>
              <a:t>We have minimized the cost function and have obtained a combined loss of 1.15 </a:t>
            </a:r>
            <a:endParaRPr lang="en-US">
              <a:cs typeface="Calibri" panose="020F0502020204030204"/>
            </a:endParaRPr>
          </a:p>
          <a:p>
            <a:endParaRPr lang="en-US">
              <a:cs typeface="Calibri" panose="020F0502020204030204"/>
            </a:endParaRPr>
          </a:p>
          <a:p>
            <a:endParaRPr lang="en-US">
              <a:cs typeface="Calibri" panose="020F0502020204030204"/>
            </a:endParaRPr>
          </a:p>
        </p:txBody>
      </p:sp>
      <p:pic>
        <p:nvPicPr>
          <p:cNvPr id="7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86D13C4F-084E-4264-97C3-51C43263E12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243054" y="5994621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1057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4141"/>
    </mc:Choice>
    <mc:Fallback>
      <p:transition spd="slow" advTm="441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14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91443-96C7-449C-94EB-F103B22ED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B15BD4-7B89-4409-AA71-347690C7BC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Articles data</a:t>
            </a:r>
            <a:endParaRPr lang="en-US" err="1">
              <a:cs typeface="Calibri"/>
            </a:endParaRPr>
          </a:p>
          <a:p>
            <a:pPr lvl="1"/>
            <a:r>
              <a:rPr lang="en-US">
                <a:cs typeface="Calibri"/>
              </a:rPr>
              <a:t>Contains the articles and their user and post details</a:t>
            </a:r>
          </a:p>
          <a:p>
            <a:pPr lvl="1"/>
            <a:r>
              <a:rPr lang="en-US">
                <a:cs typeface="Calibri"/>
              </a:rPr>
              <a:t>File – </a:t>
            </a:r>
            <a:r>
              <a:rPr lang="en-US" err="1">
                <a:cs typeface="Calibri"/>
              </a:rPr>
              <a:t>articles.json</a:t>
            </a:r>
            <a:endParaRPr lang="en-US">
              <a:cs typeface="Calibri"/>
            </a:endParaRPr>
          </a:p>
          <a:p>
            <a:pPr lvl="1"/>
            <a:r>
              <a:rPr lang="en-US">
                <a:cs typeface="Calibri"/>
              </a:rPr>
              <a:t>Columns – Date, </a:t>
            </a:r>
            <a:r>
              <a:rPr lang="en-US" err="1">
                <a:cs typeface="Calibri"/>
              </a:rPr>
              <a:t>User_name</a:t>
            </a:r>
            <a:r>
              <a:rPr lang="en-US">
                <a:cs typeface="Calibri"/>
              </a:rPr>
              <a:t>, Descendants, Kids, Type, Score</a:t>
            </a:r>
          </a:p>
          <a:p>
            <a:pPr lvl="1"/>
            <a:endParaRPr lang="en-US">
              <a:cs typeface="Calibri"/>
            </a:endParaRPr>
          </a:p>
          <a:p>
            <a:pPr lvl="1"/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Comments data</a:t>
            </a:r>
          </a:p>
          <a:p>
            <a:pPr lvl="1"/>
            <a:r>
              <a:rPr lang="en-US">
                <a:cs typeface="Calibri"/>
              </a:rPr>
              <a:t>Contains the comments of users on various posts and comments</a:t>
            </a:r>
          </a:p>
          <a:p>
            <a:pPr lvl="1"/>
            <a:r>
              <a:rPr lang="en-US">
                <a:cs typeface="Calibri"/>
              </a:rPr>
              <a:t>Files – comments1.json to comments78.json</a:t>
            </a:r>
          </a:p>
          <a:p>
            <a:pPr lvl="1"/>
            <a:r>
              <a:rPr lang="en-US">
                <a:cs typeface="Calibri"/>
              </a:rPr>
              <a:t>Columns – Date , </a:t>
            </a:r>
            <a:r>
              <a:rPr lang="en-US" err="1">
                <a:cs typeface="Calibri"/>
              </a:rPr>
              <a:t>User_name</a:t>
            </a:r>
            <a:r>
              <a:rPr lang="en-US">
                <a:cs typeface="Calibri"/>
              </a:rPr>
              <a:t>, Parent, kids, Type</a:t>
            </a:r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AD9CEE02-9D8A-401D-A2D7-386AE6D6E55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9609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5851"/>
    </mc:Choice>
    <mc:Fallback>
      <p:transition spd="slow" advTm="658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85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3F42B6-B636-4DCF-A985-D6A74B27ED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B0B160-8FCB-4D60-A219-85C3E70919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Data Preprocessing </a:t>
            </a:r>
          </a:p>
          <a:p>
            <a:r>
              <a:rPr lang="en-US"/>
              <a:t>Aggregation on count and max</a:t>
            </a:r>
            <a:endParaRPr lang="en-US">
              <a:cs typeface="Calibri"/>
            </a:endParaRPr>
          </a:p>
          <a:p>
            <a:r>
              <a:rPr lang="en-US"/>
              <a:t>Time Series plots</a:t>
            </a:r>
            <a:endParaRPr lang="en-US">
              <a:cs typeface="Calibri"/>
            </a:endParaRPr>
          </a:p>
          <a:p>
            <a:r>
              <a:rPr lang="en-US"/>
              <a:t>ACF PACF plots</a:t>
            </a:r>
            <a:endParaRPr lang="en-US">
              <a:cs typeface="Calibri"/>
            </a:endParaRPr>
          </a:p>
          <a:p>
            <a:r>
              <a:rPr lang="en-US"/>
              <a:t>Model Selection </a:t>
            </a:r>
            <a:endParaRPr lang="en-US">
              <a:cs typeface="Calibri"/>
            </a:endParaRPr>
          </a:p>
          <a:p>
            <a:r>
              <a:rPr lang="en-US"/>
              <a:t>One-step ahead Prediction</a:t>
            </a:r>
            <a:endParaRPr lang="en-US">
              <a:cs typeface="Calibri"/>
            </a:endParaRPr>
          </a:p>
          <a:p>
            <a:r>
              <a:rPr lang="en-US"/>
              <a:t>Loss function </a:t>
            </a:r>
            <a:endParaRPr lang="en-US">
              <a:cs typeface="Calibri" panose="020F0502020204030204"/>
            </a:endParaRPr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0FFC6186-B095-42E9-97D3-AC509B9ABD3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892800" y="32258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2305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9461"/>
    </mc:Choice>
    <mc:Fallback>
      <p:transition spd="slow" advTm="2194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946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4D2930-1B61-4575-BEE1-EA6F06770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991" y="149035"/>
            <a:ext cx="10515600" cy="1325563"/>
          </a:xfrm>
        </p:spPr>
        <p:txBody>
          <a:bodyPr/>
          <a:lstStyle/>
          <a:p>
            <a:r>
              <a:rPr lang="en-US" b="1"/>
              <a:t>Number of new comments</a:t>
            </a:r>
          </a:p>
        </p:txBody>
      </p:sp>
      <p:pic>
        <p:nvPicPr>
          <p:cNvPr id="8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DB8550A0-0837-49C0-9792-6E9B261F8F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560126" y="3825579"/>
            <a:ext cx="5393532" cy="2783682"/>
          </a:xfrm>
        </p:spPr>
      </p:pic>
      <p:pic>
        <p:nvPicPr>
          <p:cNvPr id="9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B50B4D28-5717-4434-AB62-1E076AFB22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3900" y="1229418"/>
            <a:ext cx="5064918" cy="269657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470EF56-13D8-424E-B2E9-870FE7E156FF}"/>
              </a:ext>
            </a:extLst>
          </p:cNvPr>
          <p:cNvSpPr txBox="1"/>
          <p:nvPr/>
        </p:nvSpPr>
        <p:spPr>
          <a:xfrm>
            <a:off x="2283619" y="1223962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Initial Time series plot 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9A6C1D6-0001-481E-896C-05700783EFC0}"/>
              </a:ext>
            </a:extLst>
          </p:cNvPr>
          <p:cNvSpPr txBox="1"/>
          <p:nvPr/>
        </p:nvSpPr>
        <p:spPr>
          <a:xfrm>
            <a:off x="1938338" y="3879055"/>
            <a:ext cx="392191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 Variance and trend - removed</a:t>
            </a:r>
          </a:p>
        </p:txBody>
      </p:sp>
      <p:pic>
        <p:nvPicPr>
          <p:cNvPr id="12" name="Picture 1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05EDECD6-9D77-4030-9680-E3198A60D0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48400" y="1328452"/>
            <a:ext cx="5457824" cy="337956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D449148-0AD8-48D0-9B4D-2DCBEFBB2032}"/>
              </a:ext>
            </a:extLst>
          </p:cNvPr>
          <p:cNvSpPr txBox="1"/>
          <p:nvPr/>
        </p:nvSpPr>
        <p:spPr>
          <a:xfrm>
            <a:off x="6642814" y="5064708"/>
            <a:ext cx="4462974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>
              <a:cs typeface="Calibri" panose="020F0502020204030204"/>
            </a:endParaRPr>
          </a:p>
          <a:p>
            <a:r>
              <a:rPr lang="en-US">
                <a:ea typeface="+mn-lt"/>
                <a:cs typeface="+mn-lt"/>
              </a:rPr>
              <a:t>Model selected: ARIMA(1,1,0)</a:t>
            </a:r>
            <a:endParaRPr lang="en-US"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n-US">
              <a:cs typeface="Calibri"/>
            </a:endParaRPr>
          </a:p>
          <a:p>
            <a:endParaRPr lang="en-US">
              <a:cs typeface="Calibri"/>
            </a:endParaRPr>
          </a:p>
        </p:txBody>
      </p:sp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985D8091-3E73-4433-B86E-4EED5D79C36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892800" y="32258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8378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3826"/>
    </mc:Choice>
    <mc:Fallback>
      <p:transition spd="slow" advTm="438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82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25B6A-222E-45FD-8CDD-DB791C154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ea typeface="+mj-lt"/>
                <a:cs typeface="+mj-lt"/>
              </a:rPr>
              <a:t>Number of new comments - Results</a:t>
            </a:r>
            <a:endParaRPr lang="en-US" b="1"/>
          </a:p>
        </p:txBody>
      </p:sp>
      <p:pic>
        <p:nvPicPr>
          <p:cNvPr id="4" name="Picture 4" descr="A picture containing table&#10;&#10;Description automatically generated">
            <a:extLst>
              <a:ext uri="{FF2B5EF4-FFF2-40B4-BE49-F238E27FC236}">
                <a16:creationId xmlns:a16="http://schemas.microsoft.com/office/drawing/2014/main" id="{AEAA857D-1634-49FA-8D46-5FFDC526B5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5356" y="3087924"/>
            <a:ext cx="2743200" cy="1124636"/>
          </a:xfrm>
          <a:prstGeom prst="rect">
            <a:avLst/>
          </a:prstGeom>
        </p:spPr>
      </p:pic>
      <p:pic>
        <p:nvPicPr>
          <p:cNvPr id="5" name="Picture 5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1B8AD568-56E5-435F-BD82-517DE46A12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6306" y="1785342"/>
            <a:ext cx="5993606" cy="3025378"/>
          </a:xfrm>
          <a:prstGeom prst="rect">
            <a:avLst/>
          </a:prstGeom>
        </p:spPr>
      </p:pic>
      <p:pic>
        <p:nvPicPr>
          <p:cNvPr id="6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C5427824-B1CD-4136-8131-458C7221F7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6306" y="4812895"/>
            <a:ext cx="6148388" cy="1911365"/>
          </a:xfrm>
          <a:prstGeom prst="rect">
            <a:avLst/>
          </a:prstGeom>
        </p:spPr>
      </p:pic>
      <p:pic>
        <p:nvPicPr>
          <p:cNvPr id="7" name="Picture 7" descr="A picture containing knife&#10;&#10;Description automatically generated">
            <a:extLst>
              <a:ext uri="{FF2B5EF4-FFF2-40B4-BE49-F238E27FC236}">
                <a16:creationId xmlns:a16="http://schemas.microsoft.com/office/drawing/2014/main" id="{2B64F58D-8B66-495E-BFED-320EF9E11E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81900" y="5253233"/>
            <a:ext cx="4552949" cy="35203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03F1F9F-5162-411F-9554-5C587080A1FC}"/>
              </a:ext>
            </a:extLst>
          </p:cNvPr>
          <p:cNvSpPr txBox="1"/>
          <p:nvPr/>
        </p:nvSpPr>
        <p:spPr>
          <a:xfrm>
            <a:off x="7727551" y="2006436"/>
            <a:ext cx="3462067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/>
              <a:t>Prediction values for number of articles between </a:t>
            </a:r>
            <a:r>
              <a:rPr lang="en-US" b="1">
                <a:ea typeface="+mn-lt"/>
                <a:cs typeface="+mn-lt"/>
              </a:rPr>
              <a:t>2020-09-25 - 2020-09-26:</a:t>
            </a:r>
            <a:endParaRPr lang="en-US" b="1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F8BBB71-8F17-4B32-8619-E6B0B708EE48}"/>
              </a:ext>
            </a:extLst>
          </p:cNvPr>
          <p:cNvSpPr/>
          <p:nvPr/>
        </p:nvSpPr>
        <p:spPr>
          <a:xfrm>
            <a:off x="5775278" y="2983173"/>
            <a:ext cx="636895" cy="60277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D0DD476-8B52-494E-9563-57110F742C73}"/>
              </a:ext>
            </a:extLst>
          </p:cNvPr>
          <p:cNvSpPr txBox="1"/>
          <p:nvPr/>
        </p:nvSpPr>
        <p:spPr>
          <a:xfrm>
            <a:off x="7727550" y="4493718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/>
              <a:t>MAPE values for prediction:</a:t>
            </a:r>
            <a:endParaRPr lang="en-US" b="1">
              <a:cs typeface="Calibri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9E14844-AFDF-49C6-B28F-D592A9823D10}"/>
              </a:ext>
            </a:extLst>
          </p:cNvPr>
          <p:cNvSpPr txBox="1"/>
          <p:nvPr/>
        </p:nvSpPr>
        <p:spPr>
          <a:xfrm>
            <a:off x="982101" y="1390309"/>
            <a:ext cx="2743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/>
              <a:t>Prediction plot</a:t>
            </a:r>
            <a:endParaRPr lang="en-US" sz="2400" b="1">
              <a:cs typeface="Calibri"/>
            </a:endParaRPr>
          </a:p>
        </p:txBody>
      </p:sp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0007D907-7AD6-42E0-9FC9-E4F3D2257C3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892800" y="32258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8451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6635"/>
    </mc:Choice>
    <mc:Fallback>
      <p:transition spd="slow" advTm="466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63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04498-1834-4056-85BC-A34DB3CFBF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871" y="-39989"/>
            <a:ext cx="10515600" cy="1325563"/>
          </a:xfrm>
        </p:spPr>
        <p:txBody>
          <a:bodyPr/>
          <a:lstStyle/>
          <a:p>
            <a:r>
              <a:rPr lang="en-US" b="1"/>
              <a:t>Number of new articles</a:t>
            </a:r>
          </a:p>
        </p:txBody>
      </p:sp>
      <p:pic>
        <p:nvPicPr>
          <p:cNvPr id="7" name="Picture 7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76C42DB1-438A-4EB2-AA22-1E348A8876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85901" y="1324055"/>
            <a:ext cx="5915135" cy="2354706"/>
          </a:xfrm>
        </p:spPr>
      </p:pic>
      <p:pic>
        <p:nvPicPr>
          <p:cNvPr id="8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F4D42EE8-FBF9-4B06-B54F-292DCB32BC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387" y="3940276"/>
            <a:ext cx="5800845" cy="2324459"/>
          </a:xfrm>
          <a:prstGeom prst="rect">
            <a:avLst/>
          </a:prstGeom>
        </p:spPr>
      </p:pic>
      <p:pic>
        <p:nvPicPr>
          <p:cNvPr id="9" name="Picture 9" descr="A picture containing sitting, people&#10;&#10;Description automatically generated">
            <a:extLst>
              <a:ext uri="{FF2B5EF4-FFF2-40B4-BE49-F238E27FC236}">
                <a16:creationId xmlns:a16="http://schemas.microsoft.com/office/drawing/2014/main" id="{286D4EDD-009C-4C5E-95F7-B8B6475C89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08830" y="1624512"/>
            <a:ext cx="5038845" cy="316527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94706EA-B917-4D53-9905-85B3A818F0C8}"/>
              </a:ext>
            </a:extLst>
          </p:cNvPr>
          <p:cNvSpPr txBox="1"/>
          <p:nvPr/>
        </p:nvSpPr>
        <p:spPr>
          <a:xfrm>
            <a:off x="6749970" y="4898020"/>
            <a:ext cx="449869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+mn-lt"/>
                <a:cs typeface="+mn-lt"/>
              </a:rPr>
              <a:t>Model selected: ARIMA(4,1,4)</a:t>
            </a:r>
            <a:endParaRPr lang="en-US">
              <a:cs typeface="Calibri"/>
            </a:endParaRPr>
          </a:p>
          <a:p>
            <a:endParaRPr lang="en-US">
              <a:cs typeface="Calibri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150AD5F-24E2-4FAC-8871-F5F543A96BEA}"/>
              </a:ext>
            </a:extLst>
          </p:cNvPr>
          <p:cNvSpPr txBox="1"/>
          <p:nvPr/>
        </p:nvSpPr>
        <p:spPr>
          <a:xfrm>
            <a:off x="2206907" y="3673032"/>
            <a:ext cx="300363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Variance &amp; Trend - Removed: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C988039-3369-42F6-B0B1-F074ABDD11C1}"/>
              </a:ext>
            </a:extLst>
          </p:cNvPr>
          <p:cNvSpPr txBox="1"/>
          <p:nvPr/>
        </p:nvSpPr>
        <p:spPr>
          <a:xfrm>
            <a:off x="2341943" y="1203766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Initial Time Series Plot: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4FE6B62-3755-4C28-8B5C-1207C8EA4943}"/>
              </a:ext>
            </a:extLst>
          </p:cNvPr>
          <p:cNvSpPr txBox="1"/>
          <p:nvPr/>
        </p:nvSpPr>
        <p:spPr>
          <a:xfrm>
            <a:off x="8225741" y="1203765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ACF PACF Plots:</a:t>
            </a:r>
          </a:p>
        </p:txBody>
      </p:sp>
      <p:pic>
        <p:nvPicPr>
          <p:cNvPr id="5" name="NA">
            <a:hlinkClick r:id="" action="ppaction://media"/>
            <a:extLst>
              <a:ext uri="{FF2B5EF4-FFF2-40B4-BE49-F238E27FC236}">
                <a16:creationId xmlns:a16="http://schemas.microsoft.com/office/drawing/2014/main" id="{173AD280-55D4-43D2-B880-28A763C772A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444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514"/>
    </mc:Choice>
    <mc:Fallback>
      <p:transition spd="slow" advTm="45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65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00C83-FDA5-438F-B2A5-F964FFA103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2808" y="-107508"/>
            <a:ext cx="10515600" cy="1325563"/>
          </a:xfrm>
        </p:spPr>
        <p:txBody>
          <a:bodyPr/>
          <a:lstStyle/>
          <a:p>
            <a:r>
              <a:rPr lang="en-US" b="1">
                <a:ea typeface="+mj-lt"/>
                <a:cs typeface="+mj-lt"/>
              </a:rPr>
              <a:t>Number of new articles -</a:t>
            </a:r>
            <a:r>
              <a:rPr lang="en-US" b="1">
                <a:cs typeface="Calibri Light"/>
              </a:rPr>
              <a:t>Results</a:t>
            </a:r>
          </a:p>
        </p:txBody>
      </p:sp>
      <p:pic>
        <p:nvPicPr>
          <p:cNvPr id="7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3B5F7722-AD36-4BBA-92CC-762643EDB2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713090" y="1217954"/>
            <a:ext cx="6946173" cy="3155288"/>
          </a:xfrm>
        </p:spPr>
      </p:pic>
      <p:pic>
        <p:nvPicPr>
          <p:cNvPr id="8" name="Picture 8" descr="A picture containing table&#10;&#10;Description automatically generated">
            <a:extLst>
              <a:ext uri="{FF2B5EF4-FFF2-40B4-BE49-F238E27FC236}">
                <a16:creationId xmlns:a16="http://schemas.microsoft.com/office/drawing/2014/main" id="{151601E4-3F5E-402B-B568-8E2E963956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74593" y="2416936"/>
            <a:ext cx="2407051" cy="1509169"/>
          </a:xfrm>
          <a:prstGeom prst="rect">
            <a:avLst/>
          </a:prstGeom>
        </p:spPr>
      </p:pic>
      <p:pic>
        <p:nvPicPr>
          <p:cNvPr id="10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D1D2D6A0-0770-427E-8651-C932B3BA47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3261" y="4748460"/>
            <a:ext cx="7035478" cy="1257888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5D32B082-ED9F-4E4E-B6F0-F9D46F43CB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95599" y="5435403"/>
            <a:ext cx="4006768" cy="511109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3821D031-EBB7-4F65-9B45-DE4C06EECE68}"/>
              </a:ext>
            </a:extLst>
          </p:cNvPr>
          <p:cNvSpPr/>
          <p:nvPr/>
        </p:nvSpPr>
        <p:spPr>
          <a:xfrm>
            <a:off x="6696502" y="2118815"/>
            <a:ext cx="636895" cy="60277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0D4DC71-0F5C-43EE-AB6B-66CC6D551440}"/>
              </a:ext>
            </a:extLst>
          </p:cNvPr>
          <p:cNvSpPr txBox="1"/>
          <p:nvPr/>
        </p:nvSpPr>
        <p:spPr>
          <a:xfrm>
            <a:off x="7977760" y="1392287"/>
            <a:ext cx="3462067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/>
              <a:t>Prediction values for number of articles between </a:t>
            </a:r>
            <a:r>
              <a:rPr lang="en-US" b="1">
                <a:ea typeface="+mn-lt"/>
                <a:cs typeface="+mn-lt"/>
              </a:rPr>
              <a:t>2020-09-25 - 2020-09-26:</a:t>
            </a:r>
            <a:endParaRPr lang="en-US" b="1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60FD673-D985-4559-A4CD-3F4F0AFCD65D}"/>
              </a:ext>
            </a:extLst>
          </p:cNvPr>
          <p:cNvSpPr txBox="1"/>
          <p:nvPr/>
        </p:nvSpPr>
        <p:spPr>
          <a:xfrm>
            <a:off x="7977759" y="4652942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/>
              <a:t>MAPE values for prediction:</a:t>
            </a:r>
            <a:endParaRPr lang="en-US" b="1">
              <a:cs typeface="Calibri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3465E63-4692-4E4E-9D97-DCF0B91C247A}"/>
              </a:ext>
            </a:extLst>
          </p:cNvPr>
          <p:cNvSpPr txBox="1"/>
          <p:nvPr/>
        </p:nvSpPr>
        <p:spPr>
          <a:xfrm>
            <a:off x="885645" y="1158815"/>
            <a:ext cx="2743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/>
              <a:t>Prediction plot</a:t>
            </a:r>
            <a:endParaRPr lang="en-US" sz="2400" b="1">
              <a:cs typeface="Calibri"/>
            </a:endParaRPr>
          </a:p>
        </p:txBody>
      </p:sp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FBDABFE4-EB6C-4135-B23B-470E0350930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0082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797"/>
    </mc:Choice>
    <mc:Fallback>
      <p:transition spd="slow" advTm="407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79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669BD-BA4A-4930-8CC6-2BB64F13D5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973" y="-126799"/>
            <a:ext cx="10515600" cy="1325563"/>
          </a:xfrm>
        </p:spPr>
        <p:txBody>
          <a:bodyPr/>
          <a:lstStyle/>
          <a:p>
            <a:r>
              <a:rPr lang="en-US" b="1"/>
              <a:t>Highest number of points</a:t>
            </a:r>
          </a:p>
        </p:txBody>
      </p:sp>
      <p:pic>
        <p:nvPicPr>
          <p:cNvPr id="4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23232466-A974-4577-BB05-8A22072FBA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2140" y="1150435"/>
            <a:ext cx="6638683" cy="2798402"/>
          </a:xfrm>
        </p:spPr>
      </p:pic>
      <p:pic>
        <p:nvPicPr>
          <p:cNvPr id="5" name="Picture 5" descr="A picture containing bird&#10;&#10;Description automatically generated">
            <a:extLst>
              <a:ext uri="{FF2B5EF4-FFF2-40B4-BE49-F238E27FC236}">
                <a16:creationId xmlns:a16="http://schemas.microsoft.com/office/drawing/2014/main" id="{2FD5DF43-F53D-4D53-8AE9-E40755CBA9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90" y="4055677"/>
            <a:ext cx="6601427" cy="2518065"/>
          </a:xfrm>
          <a:prstGeom prst="rect">
            <a:avLst/>
          </a:prstGeom>
        </p:spPr>
      </p:pic>
      <p:pic>
        <p:nvPicPr>
          <p:cNvPr id="6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812E37D8-C3E8-47A6-8824-3A0D4FD6F5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09413" y="1190463"/>
            <a:ext cx="4375484" cy="281111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A6CF6ED-395F-4B1F-8D3F-BAEB3264A779}"/>
              </a:ext>
            </a:extLst>
          </p:cNvPr>
          <p:cNvSpPr txBox="1"/>
          <p:nvPr/>
        </p:nvSpPr>
        <p:spPr>
          <a:xfrm>
            <a:off x="7309413" y="4107083"/>
            <a:ext cx="4498692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>
              <a:ea typeface="+mn-lt"/>
              <a:cs typeface="+mn-lt"/>
            </a:endParaRPr>
          </a:p>
          <a:p>
            <a:r>
              <a:rPr lang="en-US">
                <a:ea typeface="+mn-lt"/>
                <a:cs typeface="+mn-lt"/>
              </a:rPr>
              <a:t>Model selected: ARIMA(1,1,1)</a:t>
            </a:r>
            <a:endParaRPr lang="en-US">
              <a:cs typeface="Calibri"/>
            </a:endParaRPr>
          </a:p>
          <a:p>
            <a:endParaRPr lang="en-US">
              <a:cs typeface="Calibri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0D1E9C-B0FA-404E-8134-40CD84C48D37}"/>
              </a:ext>
            </a:extLst>
          </p:cNvPr>
          <p:cNvSpPr txBox="1"/>
          <p:nvPr/>
        </p:nvSpPr>
        <p:spPr>
          <a:xfrm>
            <a:off x="2293716" y="962626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Initial Time Series Plot: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CC46B93-F428-40D3-8E8E-1088A5AAD174}"/>
              </a:ext>
            </a:extLst>
          </p:cNvPr>
          <p:cNvSpPr txBox="1"/>
          <p:nvPr/>
        </p:nvSpPr>
        <p:spPr>
          <a:xfrm>
            <a:off x="2216552" y="3875589"/>
            <a:ext cx="300363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Variance &amp; Trend - Removed:</a:t>
            </a:r>
          </a:p>
        </p:txBody>
      </p:sp>
      <p:pic>
        <p:nvPicPr>
          <p:cNvPr id="7" name="NA2">
            <a:hlinkClick r:id="" action="ppaction://media"/>
            <a:extLst>
              <a:ext uri="{FF2B5EF4-FFF2-40B4-BE49-F238E27FC236}">
                <a16:creationId xmlns:a16="http://schemas.microsoft.com/office/drawing/2014/main" id="{3AD624A4-D488-4CF4-A920-D4758435D2A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9778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3212"/>
    </mc:Choice>
    <mc:Fallback>
      <p:transition spd="slow" advTm="432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212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00C83-FDA5-438F-B2A5-F964FFA103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2808" y="-107508"/>
            <a:ext cx="10515600" cy="1325563"/>
          </a:xfrm>
        </p:spPr>
        <p:txBody>
          <a:bodyPr/>
          <a:lstStyle/>
          <a:p>
            <a:r>
              <a:rPr lang="en-US" b="1">
                <a:ea typeface="+mj-lt"/>
                <a:cs typeface="+mj-lt"/>
              </a:rPr>
              <a:t>Highest number of points - Results</a:t>
            </a:r>
            <a:endParaRPr lang="en-US" b="1">
              <a:cs typeface="Calibri Light"/>
            </a:endParaRPr>
          </a:p>
        </p:txBody>
      </p:sp>
      <p:pic>
        <p:nvPicPr>
          <p:cNvPr id="6" name="Picture 8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C3CD93D2-1EEB-4164-9A1E-6D85B5DB98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317622" y="1034688"/>
            <a:ext cx="7264476" cy="3164934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0465949-2B7D-46F0-9E2E-5175624A7B36}"/>
              </a:ext>
            </a:extLst>
          </p:cNvPr>
          <p:cNvSpPr txBox="1"/>
          <p:nvPr/>
        </p:nvSpPr>
        <p:spPr>
          <a:xfrm>
            <a:off x="7977760" y="1517392"/>
            <a:ext cx="346206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/>
              <a:t>Prediction values for highest no. of points at </a:t>
            </a:r>
            <a:r>
              <a:rPr lang="en-US" b="1">
                <a:ea typeface="+mn-lt"/>
                <a:cs typeface="+mn-lt"/>
              </a:rPr>
              <a:t>2020-09-26 : </a:t>
            </a:r>
            <a:endParaRPr lang="en-US" b="1"/>
          </a:p>
        </p:txBody>
      </p:sp>
      <p:pic>
        <p:nvPicPr>
          <p:cNvPr id="12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002A6690-0802-441F-9BB0-9D0A8B7C98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41511" y="2500855"/>
            <a:ext cx="2590800" cy="11811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A0337FD-6961-427B-A1D4-27C53889C473}"/>
              </a:ext>
            </a:extLst>
          </p:cNvPr>
          <p:cNvSpPr txBox="1"/>
          <p:nvPr/>
        </p:nvSpPr>
        <p:spPr>
          <a:xfrm>
            <a:off x="7982909" y="4448225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/>
              <a:t>MAPE values for prediction:</a:t>
            </a:r>
            <a:endParaRPr lang="en-US" b="1">
              <a:cs typeface="Calibri"/>
            </a:endParaRPr>
          </a:p>
        </p:txBody>
      </p:sp>
      <p:pic>
        <p:nvPicPr>
          <p:cNvPr id="13" name="Picture 14" descr="A screenshot of a cell phone&#10;&#10;Description automatically generated">
            <a:extLst>
              <a:ext uri="{FF2B5EF4-FFF2-40B4-BE49-F238E27FC236}">
                <a16:creationId xmlns:a16="http://schemas.microsoft.com/office/drawing/2014/main" id="{BCFFDCA9-B15F-41C7-97F5-431967A16A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9641" y="4448447"/>
            <a:ext cx="7160870" cy="1279180"/>
          </a:xfrm>
          <a:prstGeom prst="rect">
            <a:avLst/>
          </a:prstGeom>
        </p:spPr>
      </p:pic>
      <p:pic>
        <p:nvPicPr>
          <p:cNvPr id="15" name="Picture 15">
            <a:extLst>
              <a:ext uri="{FF2B5EF4-FFF2-40B4-BE49-F238E27FC236}">
                <a16:creationId xmlns:a16="http://schemas.microsoft.com/office/drawing/2014/main" id="{2FE8A6DD-733D-400D-B129-39F84A463C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74958" y="5181427"/>
            <a:ext cx="4180389" cy="334082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31E17713-AD02-4AA9-B686-C00BB469EBB1}"/>
              </a:ext>
            </a:extLst>
          </p:cNvPr>
          <p:cNvSpPr/>
          <p:nvPr/>
        </p:nvSpPr>
        <p:spPr>
          <a:xfrm>
            <a:off x="9858233" y="3347113"/>
            <a:ext cx="773374" cy="4435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8C2CA1-E94B-4B15-923E-DFA93CE32D00}"/>
              </a:ext>
            </a:extLst>
          </p:cNvPr>
          <p:cNvSpPr txBox="1"/>
          <p:nvPr/>
        </p:nvSpPr>
        <p:spPr>
          <a:xfrm>
            <a:off x="750607" y="1033423"/>
            <a:ext cx="2743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/>
              <a:t>Prediction plot</a:t>
            </a:r>
            <a:endParaRPr lang="en-US" sz="2400" b="1">
              <a:cs typeface="Calibri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F25C3C8-1E7D-446A-894A-A00A6F780642}"/>
              </a:ext>
            </a:extLst>
          </p:cNvPr>
          <p:cNvSpPr/>
          <p:nvPr/>
        </p:nvSpPr>
        <p:spPr>
          <a:xfrm>
            <a:off x="6616890" y="2744337"/>
            <a:ext cx="636895" cy="60277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NA4">
            <a:hlinkClick r:id="" action="ppaction://media"/>
            <a:extLst>
              <a:ext uri="{FF2B5EF4-FFF2-40B4-BE49-F238E27FC236}">
                <a16:creationId xmlns:a16="http://schemas.microsoft.com/office/drawing/2014/main" id="{F75CCCB1-F4B0-4A03-B880-AE79C6BF878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3136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077"/>
    </mc:Choice>
    <mc:Fallback>
      <p:transition spd="slow" advTm="400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7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842F49CD120354E87A1F6DCC55F44B7" ma:contentTypeVersion="7" ma:contentTypeDescription="Create a new document." ma:contentTypeScope="" ma:versionID="30dfc45cfd8d5d4874e527372913b18e">
  <xsd:schema xmlns:xsd="http://www.w3.org/2001/XMLSchema" xmlns:xs="http://www.w3.org/2001/XMLSchema" xmlns:p="http://schemas.microsoft.com/office/2006/metadata/properties" xmlns:ns3="50c6df1a-6340-40d0-a4e3-c9b727198a9b" xmlns:ns4="8d285d51-a0f5-47dd-a541-cf02e4be6c95" targetNamespace="http://schemas.microsoft.com/office/2006/metadata/properties" ma:root="true" ma:fieldsID="17e5fe5f45e39ce9454c168914f2471b" ns3:_="" ns4:_="">
    <xsd:import namespace="50c6df1a-6340-40d0-a4e3-c9b727198a9b"/>
    <xsd:import namespace="8d285d51-a0f5-47dd-a541-cf02e4be6c9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0c6df1a-6340-40d0-a4e3-c9b727198a9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d285d51-a0f5-47dd-a541-cf02e4be6c95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08BCF009-B572-4246-B6F8-59E5D73E643F}">
  <ds:schemaRefs>
    <ds:schemaRef ds:uri="50c6df1a-6340-40d0-a4e3-c9b727198a9b"/>
    <ds:schemaRef ds:uri="8d285d51-a0f5-47dd-a541-cf02e4be6c9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6686C63D-D1B0-46DE-81AC-F161D804117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6DDB87A-B16F-4AD5-B903-7D9CB1D21E72}">
  <ds:schemaRefs>
    <ds:schemaRef ds:uri="50c6df1a-6340-40d0-a4e3-c9b727198a9b"/>
    <ds:schemaRef ds:uri="8d285d51-a0f5-47dd-a541-cf02e4be6c95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311</Words>
  <Application>Microsoft Office PowerPoint</Application>
  <PresentationFormat>Widescreen</PresentationFormat>
  <Paragraphs>64</Paragraphs>
  <Slides>10</Slides>
  <Notes>2</Notes>
  <HiddenSlides>0</HiddenSlides>
  <MMClips>10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WhyR2020 -Hackathon </vt:lpstr>
      <vt:lpstr>Data Overview</vt:lpstr>
      <vt:lpstr>Approach</vt:lpstr>
      <vt:lpstr>Number of new comments</vt:lpstr>
      <vt:lpstr>Number of new comments - Results</vt:lpstr>
      <vt:lpstr>Number of new articles</vt:lpstr>
      <vt:lpstr>Number of new articles -Results</vt:lpstr>
      <vt:lpstr>Highest number of points</vt:lpstr>
      <vt:lpstr>Highest number of points - Results</vt:lpstr>
      <vt:lpstr>Final Results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WhyR Hackathon</dc:title>
  <dc:creator>Nimeelitha Akkiraju</dc:creator>
  <cp:lastModifiedBy>Nimeelitha</cp:lastModifiedBy>
  <cp:revision>1</cp:revision>
  <dcterms:created xsi:type="dcterms:W3CDTF">2020-09-24T15:29:41Z</dcterms:created>
  <dcterms:modified xsi:type="dcterms:W3CDTF">2020-09-24T17:56:01Z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0x0101006842F49CD120354E87A1F6DCC55F44B7</vt:lpwstr>
  </property>
</Properties>
</file>